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0" r:id="rId4"/>
    <p:sldId id="278" r:id="rId5"/>
    <p:sldId id="279" r:id="rId6"/>
    <p:sldId id="280" r:id="rId7"/>
    <p:sldId id="281" r:id="rId8"/>
    <p:sldId id="282" r:id="rId9"/>
    <p:sldId id="283" r:id="rId10"/>
    <p:sldId id="287" r:id="rId11"/>
    <p:sldId id="284" r:id="rId12"/>
    <p:sldId id="285" r:id="rId13"/>
    <p:sldId id="286" r:id="rId14"/>
    <p:sldId id="288" r:id="rId15"/>
    <p:sldId id="290" r:id="rId16"/>
    <p:sldId id="291" r:id="rId17"/>
    <p:sldId id="261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C441"/>
    <a:srgbClr val="56A822"/>
    <a:srgbClr val="9DCECC"/>
    <a:srgbClr val="90E2FC"/>
    <a:srgbClr val="9AECF7"/>
    <a:srgbClr val="ECEC6E"/>
    <a:srgbClr val="E1DC7A"/>
    <a:srgbClr val="5BCC87"/>
    <a:srgbClr val="5AD57F"/>
    <a:srgbClr val="71E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6070" autoAdjust="0"/>
  </p:normalViewPr>
  <p:slideViewPr>
    <p:cSldViewPr snapToGrid="0">
      <p:cViewPr varScale="1">
        <p:scale>
          <a:sx n="91" d="100"/>
          <a:sy n="91" d="100"/>
        </p:scale>
        <p:origin x="208" y="7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D50962F-1BC3-41D5-908F-E7249E83FA73}"/>
              </a:ext>
            </a:extLst>
          </p:cNvPr>
          <p:cNvGrpSpPr/>
          <p:nvPr userDrawn="1"/>
        </p:nvGrpSpPr>
        <p:grpSpPr>
          <a:xfrm>
            <a:off x="0" y="-3"/>
            <a:ext cx="12192001" cy="6858001"/>
            <a:chOff x="0" y="-3"/>
            <a:chExt cx="12192001" cy="6858001"/>
          </a:xfrm>
        </p:grpSpPr>
        <p:pic>
          <p:nvPicPr>
            <p:cNvPr id="151" name="图形 150">
              <a:extLst>
                <a:ext uri="{FF2B5EF4-FFF2-40B4-BE49-F238E27FC236}">
                  <a16:creationId xmlns:a16="http://schemas.microsoft.com/office/drawing/2014/main" id="{9D5830BD-5ACB-440D-9798-963D4CE11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2667000" y="-2667003"/>
              <a:ext cx="6858001" cy="12192001"/>
            </a:xfrm>
            <a:prstGeom prst="rect">
              <a:avLst/>
            </a:prstGeom>
          </p:spPr>
        </p:pic>
        <p:pic>
          <p:nvPicPr>
            <p:cNvPr id="152" name="图形 151">
              <a:extLst>
                <a:ext uri="{FF2B5EF4-FFF2-40B4-BE49-F238E27FC236}">
                  <a16:creationId xmlns:a16="http://schemas.microsoft.com/office/drawing/2014/main" id="{36B38DC0-86A6-49AB-9324-DBFF6C232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8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184756">
              <a:off x="1397835" y="3775213"/>
              <a:ext cx="929013" cy="1176750"/>
            </a:xfrm>
            <a:prstGeom prst="rect">
              <a:avLst/>
            </a:prstGeom>
          </p:spPr>
        </p:pic>
        <p:pic>
          <p:nvPicPr>
            <p:cNvPr id="153" name="图形 152">
              <a:extLst>
                <a:ext uri="{FF2B5EF4-FFF2-40B4-BE49-F238E27FC236}">
                  <a16:creationId xmlns:a16="http://schemas.microsoft.com/office/drawing/2014/main" id="{8B22A207-089F-4460-8383-FCF9ADD648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 flipH="1">
              <a:off x="8608255" y="3142945"/>
              <a:ext cx="1466850" cy="1200150"/>
            </a:xfrm>
            <a:prstGeom prst="rect">
              <a:avLst/>
            </a:prstGeom>
          </p:spPr>
        </p:pic>
        <p:pic>
          <p:nvPicPr>
            <p:cNvPr id="154" name="图形 153">
              <a:extLst>
                <a:ext uri="{FF2B5EF4-FFF2-40B4-BE49-F238E27FC236}">
                  <a16:creationId xmlns:a16="http://schemas.microsoft.com/office/drawing/2014/main" id="{D77A1AFE-43D8-4E51-B3A2-A794494D5E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2424169" y="289840"/>
              <a:ext cx="714375" cy="904875"/>
            </a:xfrm>
            <a:prstGeom prst="rect">
              <a:avLst/>
            </a:prstGeom>
          </p:spPr>
        </p:pic>
        <p:pic>
          <p:nvPicPr>
            <p:cNvPr id="155" name="图形 154">
              <a:extLst>
                <a:ext uri="{FF2B5EF4-FFF2-40B4-BE49-F238E27FC236}">
                  <a16:creationId xmlns:a16="http://schemas.microsoft.com/office/drawing/2014/main" id="{BFF21D64-AB7C-4424-AA23-0A0919EBAF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261787">
              <a:off x="10649539" y="5852842"/>
              <a:ext cx="468043" cy="592854"/>
            </a:xfrm>
            <a:prstGeom prst="rect">
              <a:avLst/>
            </a:prstGeom>
          </p:spPr>
        </p:pic>
        <p:pic>
          <p:nvPicPr>
            <p:cNvPr id="156" name="图形 155">
              <a:extLst>
                <a:ext uri="{FF2B5EF4-FFF2-40B4-BE49-F238E27FC236}">
                  <a16:creationId xmlns:a16="http://schemas.microsoft.com/office/drawing/2014/main" id="{4B3A6DCA-D592-4F68-9FDD-3E24AAC0FD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alphaModFix amt="8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 flipH="1">
              <a:off x="674635" y="5835379"/>
              <a:ext cx="1124881" cy="920357"/>
            </a:xfrm>
            <a:prstGeom prst="rect">
              <a:avLst/>
            </a:prstGeom>
          </p:spPr>
        </p:pic>
        <p:pic>
          <p:nvPicPr>
            <p:cNvPr id="157" name="图形 156">
              <a:extLst>
                <a:ext uri="{FF2B5EF4-FFF2-40B4-BE49-F238E27FC236}">
                  <a16:creationId xmlns:a16="http://schemas.microsoft.com/office/drawing/2014/main" id="{4C8F0F28-C6F4-4297-BD09-90DF7F7226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5991603" y="1194715"/>
              <a:ext cx="949463" cy="776833"/>
            </a:xfrm>
            <a:prstGeom prst="rect">
              <a:avLst/>
            </a:prstGeom>
          </p:spPr>
        </p:pic>
      </p:grp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706465" y="3237521"/>
            <a:ext cx="2911080" cy="4669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400" i="0" u="none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083665" y="4861390"/>
            <a:ext cx="415668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 i="0" u="none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083665" y="5276939"/>
            <a:ext cx="415668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 i="0" u="none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289836" y="1311847"/>
            <a:ext cx="7744338" cy="1782876"/>
          </a:xfrm>
        </p:spPr>
        <p:txBody>
          <a:bodyPr anchor="b">
            <a:noAutofit/>
          </a:bodyPr>
          <a:lstStyle>
            <a:lvl1pPr algn="ctr">
              <a:defRPr sz="4800" i="0" u="none">
                <a:gradFill>
                  <a:gsLst>
                    <a:gs pos="100000">
                      <a:schemeClr val="accent2">
                        <a:lumMod val="91000"/>
                        <a:lumOff val="9000"/>
                      </a:schemeClr>
                    </a:gs>
                    <a:gs pos="0">
                      <a:schemeClr val="accent2">
                        <a:lumMod val="10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43000">
              <a:schemeClr val="accent4">
                <a:lumMod val="43000"/>
                <a:lumOff val="57000"/>
              </a:schemeClr>
            </a:gs>
            <a:gs pos="100000">
              <a:schemeClr val="accent4">
                <a:lumMod val="98000"/>
                <a:lumOff val="2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图形 250">
            <a:extLst>
              <a:ext uri="{FF2B5EF4-FFF2-40B4-BE49-F238E27FC236}">
                <a16:creationId xmlns:a16="http://schemas.microsoft.com/office/drawing/2014/main" id="{17FE5886-E0FC-46EC-A95A-C2DB148CF7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982" t="23982"/>
          <a:stretch/>
        </p:blipFill>
        <p:spPr>
          <a:xfrm rot="16200000">
            <a:off x="2667000" y="-2667000"/>
            <a:ext cx="6858001" cy="12192001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215626" y="2243552"/>
            <a:ext cx="444213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216742" y="3138902"/>
            <a:ext cx="444213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accent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43000">
              <a:schemeClr val="accent4">
                <a:lumMod val="43000"/>
                <a:lumOff val="57000"/>
              </a:schemeClr>
            </a:gs>
            <a:gs pos="100000">
              <a:schemeClr val="accent4">
                <a:lumMod val="98000"/>
                <a:lumOff val="2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图形 215">
            <a:extLst>
              <a:ext uri="{FF2B5EF4-FFF2-40B4-BE49-F238E27FC236}">
                <a16:creationId xmlns:a16="http://schemas.microsoft.com/office/drawing/2014/main" id="{0A8D4F36-F98F-4E5C-B5C7-8C8BD7272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498" b="16498"/>
          <a:stretch/>
        </p:blipFill>
        <p:spPr>
          <a:xfrm rot="16200000">
            <a:off x="2667000" y="-2667003"/>
            <a:ext cx="6858001" cy="12192001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473371" y="1907267"/>
            <a:ext cx="3312130" cy="1087683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473371" y="3669671"/>
            <a:ext cx="331213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accent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473371" y="3373400"/>
            <a:ext cx="331213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accent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2276F40C-1AC9-497A-8F27-B04FA0E13DE0}"/>
              </a:ext>
            </a:extLst>
          </p:cNvPr>
          <p:cNvSpPr/>
          <p:nvPr/>
        </p:nvSpPr>
        <p:spPr>
          <a:xfrm>
            <a:off x="2540000" y="-2105098"/>
            <a:ext cx="17921" cy="17921"/>
          </a:xfrm>
          <a:custGeom>
            <a:avLst/>
            <a:gdLst/>
            <a:ahLst/>
            <a:cxnLst/>
            <a:rect l="l" t="t" r="r" b="b"/>
            <a:pathLst>
              <a:path w="9525" h="9525"/>
            </a:pathLst>
          </a:custGeom>
          <a:solidFill>
            <a:srgbClr val="FFCB1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441372" y="1248229"/>
            <a:ext cx="6174315" cy="1979983"/>
          </a:xfrm>
          <a:noFill/>
          <a:effectLst/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i="0" spc="-150" dirty="0">
                <a:gradFill>
                  <a:gsLst>
                    <a:gs pos="100000">
                      <a:schemeClr val="accent2">
                        <a:lumMod val="91000"/>
                        <a:lumOff val="9000"/>
                      </a:schemeClr>
                    </a:gs>
                    <a:gs pos="0">
                      <a:schemeClr val="accent2">
                        <a:lumMod val="100000"/>
                      </a:schemeClr>
                    </a:gs>
                  </a:gsLst>
                  <a:lin ang="5400000" scaled="1"/>
                </a:gradFill>
                <a:latin typeface="+mn-lt"/>
              </a:rPr>
              <a:t>数据结构期末</a:t>
            </a:r>
            <a:r>
              <a:rPr lang="en-US" altLang="zh-CN" i="0" spc="-150" dirty="0">
                <a:gradFill>
                  <a:gsLst>
                    <a:gs pos="100000">
                      <a:schemeClr val="accent2">
                        <a:lumMod val="91000"/>
                        <a:lumOff val="9000"/>
                      </a:schemeClr>
                    </a:gs>
                    <a:gs pos="0">
                      <a:schemeClr val="accent2">
                        <a:lumMod val="100000"/>
                      </a:schemeClr>
                    </a:gs>
                  </a:gsLst>
                  <a:lin ang="5400000" scaled="1"/>
                </a:gradFill>
                <a:latin typeface="+mn-lt"/>
              </a:rPr>
              <a:t>PJ</a:t>
            </a:r>
            <a:endParaRPr lang="zh-CN" altLang="en-US" sz="2400" b="0" i="0" dirty="0">
              <a:gradFill>
                <a:gsLst>
                  <a:gs pos="100000">
                    <a:schemeClr val="accent2">
                      <a:lumMod val="91000"/>
                      <a:lumOff val="9000"/>
                    </a:schemeClr>
                  </a:gs>
                  <a:gs pos="0">
                    <a:schemeClr val="accent2">
                      <a:lumMod val="100000"/>
                    </a:schemeClr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6AD023-1CAA-9A1E-16E4-EE6A989C5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3891" y="3229130"/>
            <a:ext cx="2911080" cy="466960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地图匹配（</a:t>
            </a:r>
            <a:r>
              <a:rPr lang="en-US" altLang="zh-CN" sz="1600" dirty="0"/>
              <a:t>Map</a:t>
            </a:r>
            <a:r>
              <a:rPr lang="zh-CN" altLang="en-US" sz="1600" dirty="0"/>
              <a:t> </a:t>
            </a:r>
            <a:r>
              <a:rPr lang="en-US" altLang="zh-CN" sz="1600" dirty="0"/>
              <a:t>Matching</a:t>
            </a:r>
            <a:r>
              <a:rPr lang="zh-CN" altLang="en-US" sz="16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73B62-E8B2-77FA-BA85-8BDC8DA2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额外说明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5562A5-8FA9-2D0E-A9C2-BF53F023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402B4E-4A89-EE3E-0F1D-AF5A8A4FE983}"/>
              </a:ext>
            </a:extLst>
          </p:cNvPr>
          <p:cNvSpPr txBox="1"/>
          <p:nvPr/>
        </p:nvSpPr>
        <p:spPr>
          <a:xfrm>
            <a:off x="928552" y="1213997"/>
            <a:ext cx="10333306" cy="496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【</a:t>
            </a:r>
            <a:r>
              <a:rPr kumimoji="1" lang="zh-CN" altLang="en-US" sz="2400" dirty="0"/>
              <a:t>暂定</a:t>
            </a:r>
            <a:r>
              <a:rPr kumimoji="1" lang="en-US" altLang="zh-CN" sz="2400" dirty="0"/>
              <a:t>】</a:t>
            </a:r>
            <a:r>
              <a:rPr kumimoji="1" lang="zh-CN" altLang="en-US" sz="2400" dirty="0"/>
              <a:t>从制定某一周开始每周将进行重新的排名和计分。每个赛道的周冠军将有额外的加分。目前暂定的周冠军选择方式为：在不同准确率下，运行时间最短的为周冠军。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经典论文参考：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/>
              <a:t>（</a:t>
            </a:r>
            <a:r>
              <a:rPr kumimoji="1" lang="en" altLang="zh-CN" sz="1400" dirty="0"/>
              <a:t>1</a:t>
            </a:r>
            <a:r>
              <a:rPr kumimoji="1" lang="zh-CN" altLang="en" sz="1400" dirty="0"/>
              <a:t>）</a:t>
            </a:r>
            <a:r>
              <a:rPr kumimoji="1" lang="en" altLang="zh-CN" sz="1400" dirty="0"/>
              <a:t>Newson P, Krumm J. Hidden Markov map matching through noise and sparseness[C]//Proceedings of the 17th ACM SIGSPATIAL international conference on advances in geographic information systems. 2009: 336-343.</a:t>
            </a:r>
          </a:p>
          <a:p>
            <a:pPr>
              <a:lnSpc>
                <a:spcPct val="150000"/>
              </a:lnSpc>
            </a:pPr>
            <a:r>
              <a:rPr kumimoji="1" lang="zh-CN" altLang="en" sz="1400" dirty="0"/>
              <a:t>（</a:t>
            </a:r>
            <a:r>
              <a:rPr kumimoji="1" lang="en" altLang="zh-CN" sz="1400" dirty="0"/>
              <a:t>2</a:t>
            </a:r>
            <a:r>
              <a:rPr kumimoji="1" lang="zh-CN" altLang="en" sz="1400" dirty="0"/>
              <a:t>） </a:t>
            </a:r>
            <a:r>
              <a:rPr kumimoji="1" lang="en" altLang="zh-CN" sz="1400" dirty="0"/>
              <a:t>Lou Y, Zhang C, Zheng Y, et al. Map-matching for low-sampling-rate GPS trajectories[C]//Proceedings of the 17th ACM SIGSPATIAL international conference on advances in geographic information systems. 2009: 352-361.</a:t>
            </a:r>
          </a:p>
          <a:p>
            <a:pPr>
              <a:lnSpc>
                <a:spcPct val="150000"/>
              </a:lnSpc>
            </a:pPr>
            <a:r>
              <a:rPr kumimoji="1" lang="zh-CN" altLang="en" sz="1400" b="1" dirty="0"/>
              <a:t>（</a:t>
            </a:r>
            <a:r>
              <a:rPr kumimoji="1" lang="en" altLang="zh-CN" sz="1400" b="1" dirty="0"/>
              <a:t>3</a:t>
            </a:r>
            <a:r>
              <a:rPr kumimoji="1" lang="zh-CN" altLang="en" sz="1400" b="1" dirty="0"/>
              <a:t>） </a:t>
            </a:r>
            <a:r>
              <a:rPr kumimoji="1" lang="en" altLang="zh-CN" sz="1400" b="1" dirty="0"/>
              <a:t>Song R, Lu W, Sun W, et al. Quick map matching using multi-core </a:t>
            </a:r>
            <a:r>
              <a:rPr kumimoji="1" lang="en" altLang="zh-CN" sz="1400" b="1" dirty="0" err="1"/>
              <a:t>cpus</a:t>
            </a:r>
            <a:r>
              <a:rPr kumimoji="1" lang="en" altLang="zh-CN" sz="1400" b="1" dirty="0"/>
              <a:t>[C]//Proceedings of the 20th International Conference on Advances in Geographic Information Systems. 2012: 605-608.</a:t>
            </a:r>
            <a:r>
              <a:rPr kumimoji="1" lang="en" altLang="zh-CN" sz="2000" b="1" dirty="0"/>
              <a:t>	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更多的前沿论文和算法请同学们自行查阅和调研。</a:t>
            </a:r>
          </a:p>
        </p:txBody>
      </p:sp>
    </p:spTree>
    <p:extLst>
      <p:ext uri="{BB962C8B-B14F-4D97-AF65-F5344CB8AC3E}">
        <p14:creationId xmlns:p14="http://schemas.microsoft.com/office/powerpoint/2010/main" val="44025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636541" y="2533650"/>
            <a:ext cx="4442135" cy="89535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输入数据描述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85028" y="2433411"/>
            <a:ext cx="1762500" cy="153242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30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25748-26D4-105E-F726-7B4A0675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轨迹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BF07F4-C537-3FB5-C02F-8CBCF828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63E283-182C-B953-B05A-F7DA2B6A5EA7}"/>
              </a:ext>
            </a:extLst>
          </p:cNvPr>
          <p:cNvSpPr txBox="1"/>
          <p:nvPr/>
        </p:nvSpPr>
        <p:spPr>
          <a:xfrm>
            <a:off x="928552" y="1213997"/>
            <a:ext cx="10333306" cy="5580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【</a:t>
            </a:r>
            <a:r>
              <a:rPr kumimoji="1" lang="zh-CN" altLang="en-US" sz="2400" dirty="0"/>
              <a:t>一条轨迹的示例</a:t>
            </a:r>
            <a:r>
              <a:rPr kumimoji="1" lang="en-US" altLang="zh-CN" sz="2400" dirty="0"/>
              <a:t>】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40145706 31.3027850 121.5121130</a:t>
            </a:r>
            <a:br>
              <a:rPr lang="en-US" altLang="zh-CN" dirty="0"/>
            </a:br>
            <a:r>
              <a:rPr lang="en-US" altLang="zh-CN" dirty="0"/>
              <a:t>40145716 31.3026800 121.5112820</a:t>
            </a:r>
            <a:br>
              <a:rPr lang="en-US" altLang="zh-CN" dirty="0"/>
            </a:br>
            <a:r>
              <a:rPr lang="en-US" altLang="zh-CN" dirty="0"/>
              <a:t>40145726 31.3023170 121.5105730</a:t>
            </a:r>
            <a:br>
              <a:rPr lang="en-US" altLang="zh-CN" dirty="0"/>
            </a:br>
            <a:r>
              <a:rPr lang="en-US" altLang="zh-CN" dirty="0"/>
              <a:t>40145736 31.3021200 121.5105420</a:t>
            </a:r>
            <a:br>
              <a:rPr lang="en-US" altLang="zh-CN" dirty="0"/>
            </a:br>
            <a:r>
              <a:rPr lang="en-US" altLang="zh-CN" dirty="0"/>
              <a:t>40145746 31.3021200 121.5105420</a:t>
            </a:r>
            <a:br>
              <a:rPr lang="en-US" altLang="zh-CN" dirty="0"/>
            </a:br>
            <a:r>
              <a:rPr lang="en-US" altLang="zh-CN" dirty="0"/>
              <a:t>40145756 31.3020250 121.5105920</a:t>
            </a:r>
            <a:br>
              <a:rPr lang="en-US" altLang="zh-CN" dirty="0"/>
            </a:br>
            <a:r>
              <a:rPr lang="en-US" altLang="zh-CN" dirty="0"/>
              <a:t>40145762 31.3016220 121.5107830</a:t>
            </a:r>
            <a:br>
              <a:rPr lang="en-US" altLang="zh-CN" dirty="0"/>
            </a:br>
            <a:r>
              <a:rPr lang="en-US" altLang="zh-CN" dirty="0"/>
              <a:t>40145766 31.3014530 121.5109950</a:t>
            </a:r>
            <a:br>
              <a:rPr lang="en-US" altLang="zh-CN" dirty="0"/>
            </a:br>
            <a:r>
              <a:rPr lang="en-US" altLang="zh-CN" dirty="0"/>
              <a:t>40145785 31.2999830 121.5121350</a:t>
            </a:r>
            <a:br>
              <a:rPr lang="en-US" altLang="zh-CN" dirty="0"/>
            </a:br>
            <a:r>
              <a:rPr lang="en-US" altLang="zh-CN" dirty="0"/>
              <a:t>40145795 31.2993150 121.5123950</a:t>
            </a:r>
            <a:br>
              <a:rPr lang="en-US" altLang="zh-CN" dirty="0"/>
            </a:br>
            <a:r>
              <a:rPr lang="en-US" altLang="zh-CN" dirty="0"/>
              <a:t>40145805 31.2991900 121.5124520</a:t>
            </a:r>
            <a:br>
              <a:rPr lang="en-US" altLang="zh-CN" dirty="0"/>
            </a:br>
            <a:r>
              <a:rPr lang="en-US" altLang="zh-CN" dirty="0"/>
              <a:t>40145815 31.2990870 121.5124970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7BC869F-459B-0462-3472-45529F27D856}"/>
              </a:ext>
            </a:extLst>
          </p:cNvPr>
          <p:cNvSpPr txBox="1"/>
          <p:nvPr/>
        </p:nvSpPr>
        <p:spPr>
          <a:xfrm>
            <a:off x="5541718" y="1861397"/>
            <a:ext cx="5978769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第一列：时间戳 </a:t>
            </a:r>
            <a:r>
              <a:rPr kumimoji="1" lang="en-US" altLang="zh-CN" b="1" dirty="0"/>
              <a:t>【optional】</a:t>
            </a:r>
            <a:r>
              <a:rPr kumimoji="1" lang="zh-CN" altLang="en-US" b="1" dirty="0"/>
              <a:t>可以不用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4</a:t>
            </a:r>
            <a:r>
              <a:rPr kumimoji="1" lang="zh-CN" altLang="en-US" dirty="0"/>
              <a:t>（月份）</a:t>
            </a:r>
            <a:r>
              <a:rPr kumimoji="1" lang="en-US" altLang="zh-CN" dirty="0"/>
              <a:t>01</a:t>
            </a:r>
            <a:r>
              <a:rPr kumimoji="1" lang="zh-CN" altLang="en-US" dirty="0"/>
              <a:t>（日期）</a:t>
            </a:r>
            <a:r>
              <a:rPr kumimoji="1" lang="en-US" altLang="zh-CN" dirty="0"/>
              <a:t>45706</a:t>
            </a:r>
            <a:r>
              <a:rPr kumimoji="1" lang="zh-CN" altLang="en-US" dirty="0"/>
              <a:t>（时间）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小时：时间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3600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分钟：时间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60</a:t>
            </a:r>
            <a:r>
              <a:rPr kumimoji="1" lang="zh-CN" altLang="en-US" dirty="0"/>
              <a:t> </a:t>
            </a:r>
            <a:r>
              <a:rPr kumimoji="1" lang="en-US" altLang="zh-CN" dirty="0"/>
              <a:t>%</a:t>
            </a:r>
            <a:r>
              <a:rPr kumimoji="1" lang="zh-CN" altLang="en-US" dirty="0"/>
              <a:t> </a:t>
            </a:r>
            <a:r>
              <a:rPr kumimoji="1" lang="en-US" altLang="zh-CN" dirty="0"/>
              <a:t>60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秒钟：时间 </a:t>
            </a:r>
            <a:r>
              <a:rPr kumimoji="1" lang="en-US" altLang="zh-CN" dirty="0"/>
              <a:t>%</a:t>
            </a:r>
            <a:r>
              <a:rPr kumimoji="1" lang="zh-CN" altLang="en-US" dirty="0"/>
              <a:t> </a:t>
            </a:r>
            <a:r>
              <a:rPr kumimoji="1" lang="en-US" altLang="zh-CN" dirty="0"/>
              <a:t>60</a:t>
            </a:r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第二列：纬度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第三列：经度</a:t>
            </a:r>
          </a:p>
        </p:txBody>
      </p:sp>
    </p:spTree>
    <p:extLst>
      <p:ext uri="{BB962C8B-B14F-4D97-AF65-F5344CB8AC3E}">
        <p14:creationId xmlns:p14="http://schemas.microsoft.com/office/powerpoint/2010/main" val="75959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F70EE-13CB-C563-E6AE-212CE70F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路段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E55894-BF34-FF2B-24CB-5D08FFFF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9B1372-5FA4-078E-98D2-0D8B525CD6D8}"/>
              </a:ext>
            </a:extLst>
          </p:cNvPr>
          <p:cNvSpPr txBox="1"/>
          <p:nvPr/>
        </p:nvSpPr>
        <p:spPr>
          <a:xfrm>
            <a:off x="928552" y="1213997"/>
            <a:ext cx="10333306" cy="1425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【</a:t>
            </a:r>
            <a:r>
              <a:rPr kumimoji="1" lang="zh-CN" altLang="en-US" sz="2400" dirty="0"/>
              <a:t>一条路段的示例</a:t>
            </a:r>
            <a:r>
              <a:rPr kumimoji="1" lang="en-US" altLang="zh-CN" sz="2400" dirty="0"/>
              <a:t>】</a:t>
            </a:r>
          </a:p>
          <a:p>
            <a:pPr>
              <a:lnSpc>
                <a:spcPct val="150000"/>
              </a:lnSpc>
            </a:pPr>
            <a:r>
              <a:rPr lang="en" altLang="zh-CN" dirty="0"/>
              <a:t>1 5152 0 residential 1 4 31.2610903 121.5570880 31.2611567 121.5570230 31.2619722 121.5564754 31.2633190 121.5555711 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EFE7B1-A906-D8BC-DE06-89791F647D12}"/>
              </a:ext>
            </a:extLst>
          </p:cNvPr>
          <p:cNvSpPr txBox="1"/>
          <p:nvPr/>
        </p:nvSpPr>
        <p:spPr>
          <a:xfrm>
            <a:off x="928552" y="2692554"/>
            <a:ext cx="5387926" cy="29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第一列：路段编号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第二列：起始路口的编号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第三列：终止路口的编号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第四列：路段等级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第五列：路段序列长度（</a:t>
            </a:r>
            <a:r>
              <a:rPr kumimoji="1" lang="en-US" altLang="zh-CN" b="1" dirty="0"/>
              <a:t>&gt;2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之后若干列每两个数表示这个路段经过的</a:t>
            </a:r>
            <a:r>
              <a:rPr kumimoji="1" lang="en-US" altLang="zh-CN" b="1" dirty="0"/>
              <a:t>GPS</a:t>
            </a:r>
            <a:r>
              <a:rPr kumimoji="1" lang="zh-CN" altLang="en-US" b="1" dirty="0"/>
              <a:t>位置，连在一起构成整个路段。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6658CB-5C16-14F2-F958-A6CB55C2140F}"/>
              </a:ext>
            </a:extLst>
          </p:cNvPr>
          <p:cNvSpPr txBox="1"/>
          <p:nvPr/>
        </p:nvSpPr>
        <p:spPr>
          <a:xfrm>
            <a:off x="6569612" y="2327807"/>
            <a:ext cx="4950875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/>
              <a:t>OSM</a:t>
            </a:r>
            <a:r>
              <a:rPr kumimoji="1" lang="zh-CN" altLang="en-US" b="1" dirty="0"/>
              <a:t>道路等级：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tertiary </a:t>
            </a:r>
            <a:r>
              <a:rPr kumimoji="1" lang="zh-CN" altLang="en-US" dirty="0"/>
              <a:t>第三级道路（城市支路）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tertiary_link</a:t>
            </a:r>
            <a:r>
              <a:rPr kumimoji="1" lang="en-US" altLang="zh-CN" dirty="0"/>
              <a:t> </a:t>
            </a:r>
            <a:r>
              <a:rPr kumimoji="1" lang="zh-CN" altLang="en-US" dirty="0"/>
              <a:t>第三级道路</a:t>
            </a:r>
            <a:r>
              <a:rPr kumimoji="1" lang="en-US" altLang="zh-CN" dirty="0"/>
              <a:t>-</a:t>
            </a:r>
            <a:r>
              <a:rPr kumimoji="1" lang="zh-CN" altLang="en-US" dirty="0"/>
              <a:t>连接（机场集散道路）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residential</a:t>
            </a:r>
            <a:r>
              <a:rPr kumimoji="1" lang="zh-CN" altLang="en-US" dirty="0"/>
              <a:t> 居住区道路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unclassified</a:t>
            </a:r>
            <a:r>
              <a:rPr kumimoji="1" lang="zh-CN" altLang="en-US" dirty="0"/>
              <a:t> 未分类道路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secondary</a:t>
            </a:r>
            <a:r>
              <a:rPr kumimoji="1" lang="zh-CN" altLang="en-US" dirty="0"/>
              <a:t> 次要道路（城市次要车型道路</a:t>
            </a:r>
            <a:r>
              <a:rPr kumimoji="1" lang="zh-CN" altLang="en-US" dirty="0">
                <a:sym typeface="Wingdings" pitchFamily="2" charset="2"/>
              </a:rPr>
              <a:t>）</a:t>
            </a:r>
            <a:endParaRPr kumimoji="1" lang="en-US" altLang="zh-CN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ym typeface="Wingdings" pitchFamily="2" charset="2"/>
              </a:rPr>
              <a:t>6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 err="1">
                <a:sym typeface="Wingdings" pitchFamily="2" charset="2"/>
              </a:rPr>
              <a:t>secondary_link</a:t>
            </a:r>
            <a:r>
              <a:rPr kumimoji="1" lang="zh-CN" altLang="en-US" dirty="0">
                <a:sym typeface="Wingdings" pitchFamily="2" charset="2"/>
              </a:rPr>
              <a:t> 次要道路</a:t>
            </a:r>
            <a:r>
              <a:rPr kumimoji="1" lang="en-US" altLang="zh-CN" dirty="0">
                <a:sym typeface="Wingdings" pitchFamily="2" charset="2"/>
              </a:rPr>
              <a:t>-</a:t>
            </a:r>
            <a:r>
              <a:rPr kumimoji="1" lang="zh-CN" altLang="en-US" dirty="0">
                <a:sym typeface="Wingdings" pitchFamily="2" charset="2"/>
              </a:rPr>
              <a:t>连接（立交、闸道）</a:t>
            </a:r>
            <a:endParaRPr kumimoji="1" lang="en-US" altLang="zh-CN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ym typeface="Wingdings" pitchFamily="2" charset="2"/>
              </a:rPr>
              <a:t>7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primary</a:t>
            </a:r>
            <a:r>
              <a:rPr kumimoji="1" lang="zh-CN" altLang="en-US" dirty="0">
                <a:sym typeface="Wingdings" pitchFamily="2" charset="2"/>
              </a:rPr>
              <a:t> 主要道路（城市主要车行道路）</a:t>
            </a:r>
            <a:endParaRPr kumimoji="1" lang="en-US" altLang="zh-CN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792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636541" y="2533650"/>
            <a:ext cx="4442135" cy="89535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考核形式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85028" y="2433411"/>
            <a:ext cx="1762500" cy="153242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834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73B62-E8B2-77FA-BA85-8BDC8DA2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考核形式</a:t>
            </a:r>
            <a:r>
              <a:rPr kumimoji="1" lang="en-US" altLang="zh-CN" dirty="0"/>
              <a:t>【</a:t>
            </a:r>
            <a:r>
              <a:rPr kumimoji="1" lang="zh-CN" altLang="en-US" dirty="0"/>
              <a:t>暂定</a:t>
            </a:r>
            <a:r>
              <a:rPr kumimoji="1" lang="en-US" altLang="zh-CN" dirty="0"/>
              <a:t>】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5562A5-8FA9-2D0E-A9C2-BF53F023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402B4E-4A89-EE3E-0F1D-AF5A8A4FE983}"/>
              </a:ext>
            </a:extLst>
          </p:cNvPr>
          <p:cNvSpPr txBox="1"/>
          <p:nvPr/>
        </p:nvSpPr>
        <p:spPr>
          <a:xfrm>
            <a:off x="928552" y="1213997"/>
            <a:ext cx="10333306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）运行时间 </a:t>
            </a:r>
            <a:r>
              <a:rPr kumimoji="1" lang="en-US" altLang="zh-CN" sz="2400" dirty="0" err="1"/>
              <a:t>v.s</a:t>
            </a:r>
            <a:r>
              <a:rPr kumimoji="1" lang="en-US" altLang="zh-CN" sz="2400" dirty="0"/>
              <a:t>.</a:t>
            </a:r>
            <a:r>
              <a:rPr kumimoji="1" lang="zh-CN" altLang="en-US" sz="2400" dirty="0"/>
              <a:t> 准确率情况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由于</a:t>
            </a:r>
            <a:r>
              <a:rPr kumimoji="1" lang="en-US" altLang="zh-CN" sz="2400" dirty="0"/>
              <a:t>OJ</a:t>
            </a:r>
            <a:r>
              <a:rPr kumimoji="1" lang="zh-CN" altLang="en-US" sz="2400" dirty="0"/>
              <a:t>上统计运行时间可能存在误差，</a:t>
            </a:r>
            <a:r>
              <a:rPr kumimoji="1" lang="en-US" altLang="zh-CN" sz="2400" dirty="0"/>
              <a:t>OJ</a:t>
            </a:r>
            <a:r>
              <a:rPr kumimoji="1" lang="zh-CN" altLang="en-US" sz="2400" dirty="0"/>
              <a:t>上的结果只是作为统计周冠军的参考。在最后的答辩现场将要求同学按照一定的格式提交代码，并在现场将程序提交到服务器上，进行代码评测。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）期末答辩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在期末选定一天 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</a:t>
            </a:r>
            <a:r>
              <a:rPr kumimoji="1" lang="zh-CN" altLang="en-US" sz="2400" dirty="0"/>
              <a:t>天进行现场</a:t>
            </a:r>
            <a:r>
              <a:rPr kumimoji="1" lang="en-US" altLang="zh-CN" sz="2400" dirty="0"/>
              <a:t>PJ</a:t>
            </a:r>
            <a:r>
              <a:rPr kumimoji="1" lang="zh-CN" altLang="en-US" sz="2400" dirty="0"/>
              <a:t>答辩，根据完成情况、具体工作量、创新性、问题回答情况等进行评分。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）</a:t>
            </a:r>
            <a:r>
              <a:rPr kumimoji="1" lang="en-US" altLang="zh-CN" sz="2400" dirty="0"/>
              <a:t>PJ</a:t>
            </a:r>
            <a:r>
              <a:rPr kumimoji="1" lang="zh-CN" altLang="en-US" sz="2400" dirty="0"/>
              <a:t>报告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每位同学针对自己的</a:t>
            </a:r>
            <a:r>
              <a:rPr kumimoji="1" lang="en-US" altLang="zh-CN" sz="2400" dirty="0"/>
              <a:t>PJ</a:t>
            </a:r>
            <a:r>
              <a:rPr kumimoji="1" lang="zh-CN" altLang="en-US" sz="2400" dirty="0"/>
              <a:t>设计以及算法实现的内容撰写</a:t>
            </a:r>
            <a:r>
              <a:rPr kumimoji="1" lang="en-US" altLang="zh-CN" sz="2400" dirty="0"/>
              <a:t>PDF</a:t>
            </a:r>
            <a:r>
              <a:rPr kumimoji="1" lang="zh-CN" altLang="en-US" sz="2400" dirty="0"/>
              <a:t>报告。</a:t>
            </a:r>
          </a:p>
        </p:txBody>
      </p:sp>
    </p:spTree>
    <p:extLst>
      <p:ext uri="{BB962C8B-B14F-4D97-AF65-F5344CB8AC3E}">
        <p14:creationId xmlns:p14="http://schemas.microsoft.com/office/powerpoint/2010/main" val="25785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93B0E-6D11-3A8D-227C-79E628AD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代码规范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A8F0D3-976A-4FED-EDB8-25A30812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875CA8-D907-93C2-37C3-87B174F191E6}"/>
              </a:ext>
            </a:extLst>
          </p:cNvPr>
          <p:cNvSpPr txBox="1"/>
          <p:nvPr/>
        </p:nvSpPr>
        <p:spPr>
          <a:xfrm>
            <a:off x="928552" y="1213997"/>
            <a:ext cx="10333306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每位同学独立完成代码编写，助教将根据同学提交的代码进行提问。</a:t>
            </a:r>
            <a:r>
              <a:rPr kumimoji="1" lang="zh-CN" altLang="en-US" sz="2400" b="1" dirty="0"/>
              <a:t>同时会对代码进行查重，若发现有抄袭现象，则</a:t>
            </a:r>
            <a:r>
              <a:rPr kumimoji="1" lang="en-US" altLang="zh-CN" sz="2400" b="1" dirty="0"/>
              <a:t>PJ</a:t>
            </a:r>
            <a:r>
              <a:rPr kumimoji="1" lang="zh-CN" altLang="en-US" sz="2400" b="1" dirty="0"/>
              <a:t>成绩为</a:t>
            </a:r>
            <a:r>
              <a:rPr kumimoji="1" lang="en-US" altLang="zh-CN" sz="2400" b="1" dirty="0"/>
              <a:t>0</a:t>
            </a:r>
            <a:r>
              <a:rPr kumimoji="1" lang="zh-CN" altLang="en-US" sz="2400" b="1" dirty="0"/>
              <a:t>分。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en-US" altLang="zh-CN" sz="2400" b="1" dirty="0"/>
              <a:t>Reference</a:t>
            </a:r>
            <a:r>
              <a:rPr kumimoji="1" lang="zh-CN" altLang="en-US" sz="2400" b="1" dirty="0"/>
              <a:t>要求：若在完成</a:t>
            </a:r>
            <a:r>
              <a:rPr kumimoji="1" lang="en-US" altLang="zh-CN" sz="2400" b="1" dirty="0"/>
              <a:t>PJ</a:t>
            </a:r>
            <a:r>
              <a:rPr kumimoji="1" lang="zh-CN" altLang="en-US" sz="2400" b="1" dirty="0"/>
              <a:t>过程中参考其他同学或网络上的资源，请认真在代码中进行标注。（建议以函数为单位进行</a:t>
            </a:r>
            <a:r>
              <a:rPr kumimoji="1" lang="en-US" altLang="zh-CN" sz="2400" b="1" dirty="0"/>
              <a:t>Reference</a:t>
            </a:r>
            <a:r>
              <a:rPr kumimoji="1" lang="zh-CN" altLang="en-US" sz="2400" b="1" dirty="0"/>
              <a:t>标注）</a:t>
            </a:r>
          </a:p>
        </p:txBody>
      </p:sp>
    </p:spTree>
    <p:extLst>
      <p:ext uri="{BB962C8B-B14F-4D97-AF65-F5344CB8AC3E}">
        <p14:creationId xmlns:p14="http://schemas.microsoft.com/office/powerpoint/2010/main" val="2887023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5993736" y="1742034"/>
            <a:ext cx="3957622" cy="1621509"/>
          </a:xfrm>
        </p:spPr>
        <p:txBody>
          <a:bodyPr/>
          <a:lstStyle/>
          <a:p>
            <a:r>
              <a:rPr lang="en-US" altLang="zh-CN" sz="4400" dirty="0"/>
              <a:t>Q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A</a:t>
            </a:r>
            <a:endParaRPr lang="zh-CN" alt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636541" y="2533650"/>
            <a:ext cx="4442135" cy="89535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基本概念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85028" y="2433411"/>
            <a:ext cx="1762500" cy="153242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轨迹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C39CFA-8172-493D-CE9F-5C35130194CF}"/>
              </a:ext>
            </a:extLst>
          </p:cNvPr>
          <p:cNvSpPr txBox="1"/>
          <p:nvPr/>
        </p:nvSpPr>
        <p:spPr>
          <a:xfrm>
            <a:off x="970671" y="1197975"/>
            <a:ext cx="9692640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轨迹：物体在空间中移动时按时间间隔采样得到的位置序列。本项目中的轨迹特指</a:t>
            </a:r>
            <a:r>
              <a:rPr kumimoji="1" lang="en" altLang="zh-CN" sz="2400" dirty="0"/>
              <a:t>GPS</a:t>
            </a:r>
            <a:r>
              <a:rPr kumimoji="1" lang="zh-CN" altLang="en-US" sz="2400" dirty="0"/>
              <a:t>轨迹。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D6C447-926E-58F6-CF80-A9DAB5ED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39" y="2373503"/>
            <a:ext cx="7714131" cy="1056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668104-3CC8-088F-53B6-49938AE9E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3" y="3636078"/>
            <a:ext cx="3430841" cy="26762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213F78-BAB1-A881-50A8-8105E320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858" y="3610188"/>
            <a:ext cx="2702169" cy="27021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D68880-C21A-0EC8-03DA-8D869192A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081" y="3806312"/>
            <a:ext cx="3886200" cy="23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9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A8160-5943-2FB8-B5A4-8100913D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路网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路网结构</a:t>
            </a:r>
            <a:r>
              <a:rPr kumimoji="1" lang="en" altLang="zh-CN" dirty="0"/>
              <a:t>G(V,E)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D879B2-43C0-B129-7584-CBE18B61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42A6D-9331-DCF0-6551-6C171B0A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11" y="3836467"/>
            <a:ext cx="6057314" cy="24039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811FE6-EA70-18DA-BB8A-FDCB33DA498C}"/>
                  </a:ext>
                </a:extLst>
              </p:cNvPr>
              <p:cNvSpPr txBox="1"/>
              <p:nvPr/>
            </p:nvSpPr>
            <p:spPr>
              <a:xfrm>
                <a:off x="981598" y="1189709"/>
                <a:ext cx="9636369" cy="2793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/>
                  <a:t>路网：城市中各种类型道路的集合，表示城市中不同区域的联通性和连接关系。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/>
                  <a:t>路网结构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kumimoji="1" lang="zh-CN" altLang="en-US" sz="2400" b="0" i="0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kumimoji="1" lang="en" altLang="zh-CN" sz="2400" dirty="0"/>
                  <a:t>V</a:t>
                </a:r>
                <a:r>
                  <a:rPr kumimoji="1" lang="zh-CN" altLang="en-US" sz="2400" dirty="0"/>
                  <a:t>表示路段的集合，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1" lang="en" altLang="zh-CN" sz="2400" i="1" dirty="0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kumimoji="1" lang="en" altLang="zh-CN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" altLang="zh-CN" sz="24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" altLang="zh-CN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CN" altLang="en-US" sz="2400" dirty="0"/>
                  <a:t>表示路段间的连接关系。每个路段 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zh-CN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" altLang="zh-CN" sz="24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zh-CN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" altLang="zh-CN" sz="240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zh-CN" altLang="en" sz="2400" i="1" dirty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kumimoji="1" lang="zh-CN" altLang="en" sz="2400" dirty="0"/>
              </a:p>
              <a:p>
                <a:pPr>
                  <a:lnSpc>
                    <a:spcPct val="150000"/>
                  </a:lnSpc>
                </a:pPr>
                <a:endParaRPr kumimoji="1"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811FE6-EA70-18DA-BB8A-FDCB33DA4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598" y="1189709"/>
                <a:ext cx="9636369" cy="2793842"/>
              </a:xfrm>
              <a:prstGeom prst="rect">
                <a:avLst/>
              </a:prstGeom>
              <a:blipFill>
                <a:blip r:embed="rId3"/>
                <a:stretch>
                  <a:fillRect l="-1053" r="-4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5B8B3F2-137A-2644-25EB-DFDEA7919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87" y="3827219"/>
            <a:ext cx="3145302" cy="231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1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C36B7-80EF-01E2-7638-BD1BDCD9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地图匹配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D2A78F-4159-7808-80F7-6C43439D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652E63-2141-0055-0E2E-95D70153304D}"/>
              </a:ext>
            </a:extLst>
          </p:cNvPr>
          <p:cNvSpPr txBox="1"/>
          <p:nvPr/>
        </p:nvSpPr>
        <p:spPr>
          <a:xfrm>
            <a:off x="909075" y="1280091"/>
            <a:ext cx="989491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地图匹配：将每个轨迹点与它实际所在的路段对应。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挑战：</a:t>
            </a:r>
            <a:r>
              <a:rPr kumimoji="1" lang="en" altLang="zh-CN" sz="2400" dirty="0"/>
              <a:t>GPS</a:t>
            </a:r>
            <a:r>
              <a:rPr kumimoji="1" lang="zh-CN" altLang="en-US" sz="2400" dirty="0"/>
              <a:t>采样存在偏差和噪声，导致轨迹采样得到的</a:t>
            </a:r>
            <a:r>
              <a:rPr kumimoji="1" lang="en" altLang="zh-CN" sz="2400" dirty="0"/>
              <a:t>GPS</a:t>
            </a:r>
            <a:r>
              <a:rPr kumimoji="1" lang="zh-CN" altLang="en-US" sz="2400" dirty="0"/>
              <a:t>点与实际车辆行驶的路段不匹配。</a:t>
            </a:r>
          </a:p>
          <a:p>
            <a:pPr>
              <a:lnSpc>
                <a:spcPct val="150000"/>
              </a:lnSpc>
            </a:pP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226FA3-D423-21F6-72AD-7811F8700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83" y="2641697"/>
            <a:ext cx="2909889" cy="33463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0A3FCD-69E1-47DB-341C-2BF34AD2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348" y="3198863"/>
            <a:ext cx="5834718" cy="27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2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636541" y="2533650"/>
            <a:ext cx="4442135" cy="89535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项目基本介绍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85028" y="2433411"/>
            <a:ext cx="1762500" cy="1532428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47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介绍 </a:t>
            </a:r>
            <a:r>
              <a:rPr lang="en-US" altLang="zh-CN" dirty="0"/>
              <a:t>&amp;</a:t>
            </a:r>
            <a:r>
              <a:rPr lang="zh-CN" altLang="en-US" dirty="0"/>
              <a:t> 评分标准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C39CFA-8172-493D-CE9F-5C35130194CF}"/>
                  </a:ext>
                </a:extLst>
              </p:cNvPr>
              <p:cNvSpPr txBox="1"/>
              <p:nvPr/>
            </p:nvSpPr>
            <p:spPr>
              <a:xfrm>
                <a:off x="942535" y="1135921"/>
                <a:ext cx="9692640" cy="5722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/>
                  <a:t>任务：给定高采样的轨迹序列（采样频率在</a:t>
                </a:r>
                <a:r>
                  <a:rPr kumimoji="1" lang="en-US" altLang="zh-CN" sz="2400" dirty="0"/>
                  <a:t>10</a:t>
                </a:r>
                <a:r>
                  <a:rPr kumimoji="1" lang="en" altLang="zh-CN" sz="2400" dirty="0"/>
                  <a:t>s~15s</a:t>
                </a:r>
                <a:r>
                  <a:rPr kumimoji="1" lang="zh-CN" altLang="en-US" sz="2400" dirty="0"/>
                  <a:t>间）和路网的空间位置和拓扑结构，求得每个轨迹点实际所落在的路段号。</a:t>
                </a:r>
                <a:endParaRPr kumimoji="1"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kumimoji="1" lang="zh-CN" altLang="en-US" sz="2400" dirty="0"/>
                  <a:t>准确率：答案返回的路段序列记为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kumimoji="1" lang="zh-CN" altLang="en" sz="2400" dirty="0"/>
                  <a:t>，</a:t>
                </a:r>
                <a:r>
                  <a:rPr kumimoji="1" lang="zh-CN" altLang="en-US" sz="2400" dirty="0"/>
                  <a:t>官方的结果序列为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" altLang="zh-CN" sz="2400" dirty="0"/>
                  <a:t>. </a:t>
                </a:r>
                <a:r>
                  <a:rPr kumimoji="1" lang="zh-CN" altLang="en-US" sz="2400" dirty="0"/>
                  <a:t>那么准确率为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" altLang="zh-CN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acc>
                          <m:accPr>
                            <m:chr m:val="̂"/>
                            <m:ctrlP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kumimoji="1" lang="en" altLang="zh-CN" sz="24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" altLang="zh-CN" sz="24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" altLang="zh-CN" sz="2400" i="1" dirty="0" err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" altLang="zh-CN" sz="2400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" altLang="zh-CN" sz="2400" i="1" dirty="0">
                            <a:latin typeface="Cambria Math" panose="02040503050406030204" pitchFamily="18" charset="0"/>
                          </a:rPr>
                          <m:t>|/|</m:t>
                        </m:r>
                        <m:r>
                          <a:rPr kumimoji="1" lang="en" altLang="zh-CN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kumimoji="1" lang="en" altLang="zh-CN" sz="24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kumimoji="1" lang="en" altLang="zh-CN" sz="2400" dirty="0"/>
                          <m:t> </m:t>
                        </m:r>
                        <m:r>
                          <m:rPr>
                            <m:nor/>
                          </m:rPr>
                          <a:rPr kumimoji="1" lang="zh-CN" altLang="en-US" sz="2400" b="0" i="0" dirty="0" smtClean="0"/>
                          <m:t>。</m:t>
                        </m:r>
                      </m:e>
                    </m:nary>
                  </m:oMath>
                </a14:m>
                <a:endParaRPr kumimoji="1" lang="en" altLang="zh-CN" sz="2400" dirty="0"/>
              </a:p>
              <a:p>
                <a:pPr>
                  <a:lnSpc>
                    <a:spcPct val="150000"/>
                  </a:lnSpc>
                </a:pPr>
                <a:r>
                  <a:rPr kumimoji="1" lang="zh-CN" altLang="en" sz="2400" dirty="0"/>
                  <a:t>评分</a:t>
                </a:r>
                <a:r>
                  <a:rPr kumimoji="1" lang="zh-CN" altLang="en-US" sz="2400" dirty="0"/>
                  <a:t>方式：本次</a:t>
                </a:r>
                <a:r>
                  <a:rPr kumimoji="1" lang="en-US" altLang="zh-CN" sz="2400" dirty="0"/>
                  <a:t>PJ</a:t>
                </a:r>
                <a:r>
                  <a:rPr kumimoji="1" lang="zh-CN" altLang="en-US" sz="2400" dirty="0"/>
                  <a:t>主要考察匹配的效率。在达到平均准确率为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" sz="2400" dirty="0"/>
                  <a:t>的</a:t>
                </a:r>
                <a:r>
                  <a:rPr kumimoji="1" lang="zh-CN" altLang="en-US" sz="2400" dirty="0"/>
                  <a:t>前提下，速度越快的程序分数越高。（暂定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∈{96, 94, 92, 90, 80}</m:t>
                    </m:r>
                  </m:oMath>
                </a14:m>
                <a:r>
                  <a:rPr kumimoji="1" lang="zh-CN" altLang="en-US" sz="2400" dirty="0"/>
                  <a:t>，即如果平均准确率没有达到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</a:rPr>
                      <m:t>80</m:t>
                    </m:r>
                  </m:oMath>
                </a14:m>
                <a:r>
                  <a:rPr kumimoji="1" lang="zh-CN" altLang="en-US" sz="2400" dirty="0"/>
                  <a:t>，则可能无法得到分数）</a:t>
                </a:r>
                <a:endParaRPr kumimoji="1" lang="en-US" altLang="zh-CN" sz="2400" dirty="0"/>
              </a:p>
              <a:p>
                <a:pPr>
                  <a:lnSpc>
                    <a:spcPct val="150000"/>
                  </a:lnSpc>
                </a:pPr>
                <a:endParaRPr kumimoji="1"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kumimoji="1" lang="zh-CN" altLang="en-US" sz="2400" b="1" dirty="0"/>
                  <a:t>的取值以发布在</a:t>
                </a:r>
                <a:r>
                  <a:rPr kumimoji="1" lang="en-US" altLang="zh-CN" sz="2400" b="1" dirty="0"/>
                  <a:t>DSOJ</a:t>
                </a:r>
                <a:r>
                  <a:rPr kumimoji="1" lang="zh-CN" altLang="en-US" sz="2400" b="1" dirty="0"/>
                  <a:t>上的版本为准。</a:t>
                </a:r>
                <a:endParaRPr kumimoji="1" lang="en" altLang="zh-CN" sz="2400" b="1" dirty="0"/>
              </a:p>
              <a:p>
                <a:pPr>
                  <a:lnSpc>
                    <a:spcPct val="150000"/>
                  </a:lnSpc>
                </a:pPr>
                <a:endParaRPr kumimoji="1"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C39CFA-8172-493D-CE9F-5C3513019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35" y="1135921"/>
                <a:ext cx="9692640" cy="5722079"/>
              </a:xfrm>
              <a:prstGeom prst="rect">
                <a:avLst/>
              </a:prstGeom>
              <a:blipFill>
                <a:blip r:embed="rId2"/>
                <a:stretch>
                  <a:fillRect l="-1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703FD99-2579-8659-4282-5496729E37D0}"/>
              </a:ext>
            </a:extLst>
          </p:cNvPr>
          <p:cNvSpPr txBox="1"/>
          <p:nvPr/>
        </p:nvSpPr>
        <p:spPr>
          <a:xfrm>
            <a:off x="5416062" y="1885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39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BC111-68E0-B074-6F56-E0E65EB0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项目进阶部分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5F7A35-4D00-0F29-6F21-439876751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327340-F0F2-4F26-1160-867830D5AC4B}"/>
              </a:ext>
            </a:extLst>
          </p:cNvPr>
          <p:cNvSpPr txBox="1"/>
          <p:nvPr/>
        </p:nvSpPr>
        <p:spPr>
          <a:xfrm>
            <a:off x="942535" y="1336431"/>
            <a:ext cx="9692640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给定高采样的轨迹序列（采样频率在</a:t>
            </a:r>
            <a:r>
              <a:rPr kumimoji="1" lang="en-US" altLang="zh-CN" sz="2400" dirty="0"/>
              <a:t>10</a:t>
            </a:r>
            <a:r>
              <a:rPr kumimoji="1" lang="en" altLang="zh-CN" sz="2400" dirty="0"/>
              <a:t>s~15s</a:t>
            </a:r>
            <a:r>
              <a:rPr kumimoji="1" lang="zh-CN" altLang="en-US" sz="2400" dirty="0"/>
              <a:t>间）和路网的空间位置和拓扑结构，同时给定官方算法得到的序列结果（包含部分错误的序列结果）。 你可以自行设计算法，比较你得到的结果与官方结果的不同，找出官方结果的错误之处。</a:t>
            </a:r>
            <a:r>
              <a:rPr kumimoji="1" lang="zh-CN" altLang="en-US" sz="2400" b="1" dirty="0"/>
              <a:t>通过可视化，统计分析或者其他合理的解释方式，用充足的理由表明你的结果比官方结果更符合实际车辆行驶。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说明：可视化程序可以用</a:t>
            </a:r>
            <a:r>
              <a:rPr kumimoji="1" lang="en-US" altLang="zh-CN" sz="2400" dirty="0"/>
              <a:t>Python</a:t>
            </a:r>
            <a:r>
              <a:rPr kumimoji="1" lang="zh-CN" altLang="en-US" sz="2400" dirty="0"/>
              <a:t>编写，例如</a:t>
            </a:r>
            <a:r>
              <a:rPr kumimoji="1" lang="en-US" altLang="zh-CN" sz="2400" dirty="0"/>
              <a:t>folium</a:t>
            </a:r>
            <a:r>
              <a:rPr kumimoji="1" lang="zh-CN" altLang="en-US" sz="2400" dirty="0"/>
              <a:t>库。</a:t>
            </a:r>
          </a:p>
          <a:p>
            <a:pPr>
              <a:lnSpc>
                <a:spcPct val="150000"/>
              </a:lnSpc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512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25748-26D4-105E-F726-7B4A0675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其他说明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BF07F4-C537-3FB5-C02F-8CBCF828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63E283-182C-B953-B05A-F7DA2B6A5EA7}"/>
              </a:ext>
            </a:extLst>
          </p:cNvPr>
          <p:cNvSpPr txBox="1"/>
          <p:nvPr/>
        </p:nvSpPr>
        <p:spPr>
          <a:xfrm>
            <a:off x="928552" y="1213997"/>
            <a:ext cx="10333306" cy="5012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）本</a:t>
            </a:r>
            <a:r>
              <a:rPr kumimoji="1" lang="en" altLang="zh-CN" sz="2400" dirty="0"/>
              <a:t>PJ</a:t>
            </a:r>
            <a:r>
              <a:rPr kumimoji="1" lang="zh-CN" altLang="en-US" sz="2400" dirty="0"/>
              <a:t>不限制使用外部数据集，包括但不限于天气数据，卫星图数据，街景数据，兴趣点数据，以及其他通过互联网搜索引擎得到的参考数据等等。</a:t>
            </a:r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）我们可能会提供：道路等级信息（城市道路 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 高架路），平均速度信息（每个路段不同小时的平均速度）等统计信息供同学使用。具体数据以发布版本为准。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【optional】</a:t>
            </a:r>
            <a:r>
              <a:rPr kumimoji="1" lang="zh-CN" altLang="en-US" sz="2400" dirty="0"/>
              <a:t>这些数据不强制要求使用。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（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）地图匹配的算法要求使用</a:t>
            </a:r>
            <a:r>
              <a:rPr kumimoji="1" lang="en-US" altLang="zh-CN" sz="2400" dirty="0"/>
              <a:t>C++</a:t>
            </a:r>
            <a:r>
              <a:rPr kumimoji="1" lang="zh-CN" altLang="en-US" sz="2400" dirty="0"/>
              <a:t>编写。</a:t>
            </a:r>
          </a:p>
        </p:txBody>
      </p:sp>
    </p:spTree>
    <p:extLst>
      <p:ext uri="{BB962C8B-B14F-4D97-AF65-F5344CB8AC3E}">
        <p14:creationId xmlns:p14="http://schemas.microsoft.com/office/powerpoint/2010/main" val="29622378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52ad4d25-ddfd-4eec-b20e-463ec14e5c3d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247F08"/>
      </a:accent1>
      <a:accent2>
        <a:srgbClr val="024200"/>
      </a:accent2>
      <a:accent3>
        <a:srgbClr val="85BF5A"/>
      </a:accent3>
      <a:accent4>
        <a:srgbClr val="99EBF6"/>
      </a:accent4>
      <a:accent5>
        <a:srgbClr val="0C7ABC"/>
      </a:accent5>
      <a:accent6>
        <a:srgbClr val="AFA26C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52ad4d25-ddfd-4eec-b20e-463ec14e5c3d-16x9" id="{FC58926F-EEC1-2647-9A80-9F235F631B3E}" vid="{22259EFA-28EB-0A42-8A16-A1B6DC522F1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47F08"/>
    </a:accent1>
    <a:accent2>
      <a:srgbClr val="024200"/>
    </a:accent2>
    <a:accent3>
      <a:srgbClr val="85BF5A"/>
    </a:accent3>
    <a:accent4>
      <a:srgbClr val="99EBF6"/>
    </a:accent4>
    <a:accent5>
      <a:srgbClr val="0C7ABC"/>
    </a:accent5>
    <a:accent6>
      <a:srgbClr val="AFA26C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47F08"/>
    </a:accent1>
    <a:accent2>
      <a:srgbClr val="024200"/>
    </a:accent2>
    <a:accent3>
      <a:srgbClr val="85BF5A"/>
    </a:accent3>
    <a:accent4>
      <a:srgbClr val="99EBF6"/>
    </a:accent4>
    <a:accent5>
      <a:srgbClr val="0C7ABC"/>
    </a:accent5>
    <a:accent6>
      <a:srgbClr val="AFA26C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247F08"/>
    </a:accent1>
    <a:accent2>
      <a:srgbClr val="024200"/>
    </a:accent2>
    <a:accent3>
      <a:srgbClr val="85BF5A"/>
    </a:accent3>
    <a:accent4>
      <a:srgbClr val="99EBF6"/>
    </a:accent4>
    <a:accent5>
      <a:srgbClr val="0C7ABC"/>
    </a:accent5>
    <a:accent6>
      <a:srgbClr val="AFA26C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主题5</Template>
  <TotalTime>799</TotalTime>
  <Words>1183</Words>
  <Application>Microsoft Macintosh PowerPoint</Application>
  <PresentationFormat>宽屏</PresentationFormat>
  <Paragraphs>95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Impact</vt:lpstr>
      <vt:lpstr>主题5</vt:lpstr>
      <vt:lpstr>数据结构期末PJ</vt:lpstr>
      <vt:lpstr>基本概念</vt:lpstr>
      <vt:lpstr>轨迹</vt:lpstr>
      <vt:lpstr>路网 &amp; 路网结构G(V,E)</vt:lpstr>
      <vt:lpstr>地图匹配</vt:lpstr>
      <vt:lpstr>项目基本介绍</vt:lpstr>
      <vt:lpstr>介绍 &amp; 评分标准</vt:lpstr>
      <vt:lpstr>项目进阶部分</vt:lpstr>
      <vt:lpstr>其他说明</vt:lpstr>
      <vt:lpstr>额外说明</vt:lpstr>
      <vt:lpstr>输入数据描述</vt:lpstr>
      <vt:lpstr>轨迹</vt:lpstr>
      <vt:lpstr>路段</vt:lpstr>
      <vt:lpstr>考核形式</vt:lpstr>
      <vt:lpstr>考核形式【暂定】</vt:lpstr>
      <vt:lpstr>代码规范</vt:lpstr>
      <vt:lpstr>Q &amp; A</vt:lpstr>
    </vt:vector>
  </TitlesOfParts>
  <Manager>iSlide</Manager>
  <Company/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数据结构期末PJ</dc:title>
  <dc:creator>Yuqi Chen (FA Talent)</dc:creator>
  <cp:lastModifiedBy>Yuqi Chen (FA Talent)</cp:lastModifiedBy>
  <cp:revision>8</cp:revision>
  <cp:lastPrinted>2019-04-17T16:00:00Z</cp:lastPrinted>
  <dcterms:created xsi:type="dcterms:W3CDTF">2022-11-08T14:53:44Z</dcterms:created>
  <dcterms:modified xsi:type="dcterms:W3CDTF">2022-11-09T04:12:47Z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